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4" r:id="rId6"/>
    <p:sldId id="265" r:id="rId7"/>
    <p:sldId id="270" r:id="rId8"/>
    <p:sldId id="266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63" r:id="rId17"/>
    <p:sldId id="277" r:id="rId18"/>
    <p:sldId id="259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08"/>
    <p:restoredTop sz="96281"/>
  </p:normalViewPr>
  <p:slideViewPr>
    <p:cSldViewPr snapToGrid="0">
      <p:cViewPr>
        <p:scale>
          <a:sx n="96" d="100"/>
          <a:sy n="96" d="100"/>
        </p:scale>
        <p:origin x="4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9889-452F-4ADE-36F9-04C6E543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BEB13-3BDE-B9A6-7251-F922D28E2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CC02-2383-BED6-C6CD-D7AA13FD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DED0-2BD6-FF8C-6596-2D2D16C4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D4CC-EC52-051E-BC0D-DFD1006A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CF3B-5DA2-DD4F-221B-143B8528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33427-2088-D29F-8B50-D2B0239E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7526E-5611-3BE6-F554-DEFC2933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0D349-6C10-083A-9263-05D2018D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17CB-CE79-3805-2240-EF7C7B87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F12EA-8196-C4C5-96E7-9B463EF81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EFCF2-BD95-1F63-2924-7D2E24316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A9C14-DD4F-7067-BCE3-0009096A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8E3A4-3537-971D-21AC-2B75D893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C2AD-0D33-0BB9-3F04-94705BAD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A85B-01C4-C16D-8170-737B5A08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A657-71D0-E67D-8A07-F21714F1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FA5A-F5F5-3F7F-7620-2A654B71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4AEE-278C-2708-1566-74480D49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BE05-070B-7C27-12C8-34ED6C65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063-95AF-F5B4-7D7E-946AA649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4581-73E4-69C3-F513-199C272B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1E22-1089-F90B-A447-41B8781B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B97F-52E6-1D5E-E643-87B6CB7A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C0B91-C47A-DBC0-E42B-B39322AF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6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B32E-F4D3-C293-CB27-ACB3CB6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8BC9-4CFE-9820-A09E-D05C3F4EA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C14AC-E5A4-F7C2-D481-7534F306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D6416-A486-CFF1-5AC9-85F5884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AFBCE-A19C-330B-CCE5-9318C154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A8C9-D0F2-A8B1-53D3-E235695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3E63-226D-B7CF-439D-85C584A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EB36-B7D6-409C-B5C0-BD5C307F0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C6100-24D2-9CE5-8801-D3CF7A9D5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34CC0-C6D5-3982-6F9C-6CC580698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0D99F-B088-839F-BFB4-BFF1A1AC3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9F1BD-747C-BD31-63D2-E0666D18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86D7-E7FB-9602-6D0B-78982B65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82A81-747D-E75E-417A-C85F8ED7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1A54-A8DD-1AF6-3FC6-51BAFC6D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B5F8E-4D5E-E28D-8412-3FEC4207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79A46-71C6-6973-C3E8-8DCD5EBB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DEE05-F20E-A668-5DFB-03D2EDBE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791E0-A706-8A07-6482-0523144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0A5A-9D72-E231-10C6-91532CC4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8DB7-39D6-7B03-3B7C-ADA8428E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F75A-292A-605F-84C2-F0A76318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9BA2-0D44-707F-93EA-21675136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0943B-00BE-57E9-2648-AB26E3E9A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90A89-2664-7CF1-FBC6-ED403949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4A669-5FB4-C428-B86E-470F04D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F3D40-C711-BF6A-88C5-A1D47AA5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2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A0BB-8D26-EF8D-4138-075FB91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FA244-1521-7438-768E-65F852A8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B2A51-51B0-B492-F8C3-4FB517E8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307A4-9498-D4AA-B371-A7E0E2F3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98DD-C40B-94EF-F7B5-1F9F9A5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BD6A-DAD5-F553-0316-F6B81FC9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E780D-AED5-1AEB-9224-C9BB9F85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BF64C-2708-FDBC-46F8-9B762E8FD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30F1-9CE9-9C08-D23E-DB302BE2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1812-A39F-D940-916F-D3AA493E6523}" type="datetimeFigureOut">
              <a:rPr lang="en-US" smtClean="0"/>
              <a:t>11/11/22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84429-A4AE-D0D5-2B87-D8E8BA700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B4F1-FE44-4438-88E7-FD317A5AC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6685F-DE11-BE6F-9EC0-44EEB5C5CA3A}"/>
              </a:ext>
            </a:extLst>
          </p:cNvPr>
          <p:cNvSpPr txBox="1"/>
          <p:nvPr/>
        </p:nvSpPr>
        <p:spPr>
          <a:xfrm>
            <a:off x="3264203" y="388883"/>
            <a:ext cx="46134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Exploring datasets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Generating hypotheses</a:t>
            </a:r>
          </a:p>
        </p:txBody>
      </p:sp>
      <p:pic>
        <p:nvPicPr>
          <p:cNvPr id="2050" name="Picture 2" descr="Frazzled scientists are requesting that everyone please stop generating hypotheses for a little bit while they work through the backlog.">
            <a:extLst>
              <a:ext uri="{FF2B5EF4-FFF2-40B4-BE49-F238E27FC236}">
                <a16:creationId xmlns:a16="http://schemas.microsoft.com/office/drawing/2014/main" id="{1A057C57-6960-BDAE-D270-3AA63FDB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74" y="2820713"/>
            <a:ext cx="5702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F1A7F-CDE5-67C4-9AD0-9FB39ED9E00F}"/>
              </a:ext>
            </a:extLst>
          </p:cNvPr>
          <p:cNvSpPr txBox="1"/>
          <p:nvPr/>
        </p:nvSpPr>
        <p:spPr>
          <a:xfrm>
            <a:off x="1197304" y="2310064"/>
            <a:ext cx="177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67CD-C314-5B21-66BA-B8E4676F767D}"/>
              </a:ext>
            </a:extLst>
          </p:cNvPr>
          <p:cNvSpPr txBox="1"/>
          <p:nvPr/>
        </p:nvSpPr>
        <p:spPr>
          <a:xfrm>
            <a:off x="8153228" y="2282716"/>
            <a:ext cx="175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Tidy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75BC6-3DF1-A701-2A93-022DBF43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14" y="218865"/>
            <a:ext cx="3677986" cy="4182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C1E7D-6048-FBA4-D5CE-4764C2A032A3}"/>
              </a:ext>
            </a:extLst>
          </p:cNvPr>
          <p:cNvSpPr txBox="1"/>
          <p:nvPr/>
        </p:nvSpPr>
        <p:spPr>
          <a:xfrm>
            <a:off x="782053" y="3039832"/>
            <a:ext cx="2321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it from?</a:t>
            </a:r>
          </a:p>
          <a:p>
            <a:r>
              <a:rPr lang="en-US" dirty="0"/>
              <a:t>How was it collected?</a:t>
            </a:r>
          </a:p>
          <a:p>
            <a:r>
              <a:rPr lang="en-US" dirty="0"/>
              <a:t>What format was it 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CEE5E-4BD5-2810-0839-85F3A84329E9}"/>
              </a:ext>
            </a:extLst>
          </p:cNvPr>
          <p:cNvSpPr txBox="1"/>
          <p:nvPr/>
        </p:nvSpPr>
        <p:spPr>
          <a:xfrm>
            <a:off x="4158917" y="4696180"/>
            <a:ext cx="454111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Notebook of process</a:t>
            </a:r>
          </a:p>
          <a:p>
            <a:endParaRPr lang="en-US" dirty="0"/>
          </a:p>
          <a:p>
            <a:r>
              <a:rPr lang="en-US" dirty="0"/>
              <a:t>Information on each variable (full name, units)</a:t>
            </a:r>
          </a:p>
          <a:p>
            <a:r>
              <a:rPr lang="en-US" dirty="0"/>
              <a:t>Experimental aims and plan</a:t>
            </a:r>
          </a:p>
          <a:p>
            <a:r>
              <a:rPr lang="en-US" dirty="0"/>
              <a:t>The code and the REASON FOR IT!</a:t>
            </a:r>
          </a:p>
          <a:p>
            <a:r>
              <a:rPr lang="en-US" dirty="0"/>
              <a:t>Parameters, software versions, sources</a:t>
            </a:r>
          </a:p>
          <a:p>
            <a:r>
              <a:rPr lang="en-US" dirty="0"/>
              <a:t>REPEATABLE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7CF9E-8AB9-F48B-588C-3EACBAC14E64}"/>
              </a:ext>
            </a:extLst>
          </p:cNvPr>
          <p:cNvSpPr txBox="1"/>
          <p:nvPr/>
        </p:nvSpPr>
        <p:spPr>
          <a:xfrm>
            <a:off x="8153228" y="2991025"/>
            <a:ext cx="367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to test your explicit hypothesis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D8CCE02-E3CA-0403-5869-CA4016318881}"/>
              </a:ext>
            </a:extLst>
          </p:cNvPr>
          <p:cNvSpPr/>
          <p:nvPr/>
        </p:nvSpPr>
        <p:spPr>
          <a:xfrm>
            <a:off x="3140765" y="1007165"/>
            <a:ext cx="4757531" cy="1948070"/>
          </a:xfrm>
          <a:custGeom>
            <a:avLst/>
            <a:gdLst>
              <a:gd name="connsiteX0" fmla="*/ 0 w 4757531"/>
              <a:gd name="connsiteY0" fmla="*/ 1616765 h 1948070"/>
              <a:gd name="connsiteX1" fmla="*/ 145774 w 4757531"/>
              <a:gd name="connsiteY1" fmla="*/ 1603513 h 1948070"/>
              <a:gd name="connsiteX2" fmla="*/ 225287 w 4757531"/>
              <a:gd name="connsiteY2" fmla="*/ 1563757 h 1948070"/>
              <a:gd name="connsiteX3" fmla="*/ 251792 w 4757531"/>
              <a:gd name="connsiteY3" fmla="*/ 1537252 h 1948070"/>
              <a:gd name="connsiteX4" fmla="*/ 291548 w 4757531"/>
              <a:gd name="connsiteY4" fmla="*/ 1510748 h 1948070"/>
              <a:gd name="connsiteX5" fmla="*/ 371061 w 4757531"/>
              <a:gd name="connsiteY5" fmla="*/ 1417983 h 1948070"/>
              <a:gd name="connsiteX6" fmla="*/ 424070 w 4757531"/>
              <a:gd name="connsiteY6" fmla="*/ 1351722 h 1948070"/>
              <a:gd name="connsiteX7" fmla="*/ 503583 w 4757531"/>
              <a:gd name="connsiteY7" fmla="*/ 1298713 h 1948070"/>
              <a:gd name="connsiteX8" fmla="*/ 569844 w 4757531"/>
              <a:gd name="connsiteY8" fmla="*/ 1245705 h 1948070"/>
              <a:gd name="connsiteX9" fmla="*/ 636105 w 4757531"/>
              <a:gd name="connsiteY9" fmla="*/ 1179444 h 1948070"/>
              <a:gd name="connsiteX10" fmla="*/ 662609 w 4757531"/>
              <a:gd name="connsiteY10" fmla="*/ 1099931 h 1948070"/>
              <a:gd name="connsiteX11" fmla="*/ 689113 w 4757531"/>
              <a:gd name="connsiteY11" fmla="*/ 1007165 h 1948070"/>
              <a:gd name="connsiteX12" fmla="*/ 689113 w 4757531"/>
              <a:gd name="connsiteY12" fmla="*/ 728870 h 1948070"/>
              <a:gd name="connsiteX13" fmla="*/ 662609 w 4757531"/>
              <a:gd name="connsiteY13" fmla="*/ 675861 h 1948070"/>
              <a:gd name="connsiteX14" fmla="*/ 649357 w 4757531"/>
              <a:gd name="connsiteY14" fmla="*/ 622852 h 1948070"/>
              <a:gd name="connsiteX15" fmla="*/ 583096 w 4757531"/>
              <a:gd name="connsiteY15" fmla="*/ 530087 h 1948070"/>
              <a:gd name="connsiteX16" fmla="*/ 543339 w 4757531"/>
              <a:gd name="connsiteY16" fmla="*/ 490331 h 1948070"/>
              <a:gd name="connsiteX17" fmla="*/ 450574 w 4757531"/>
              <a:gd name="connsiteY17" fmla="*/ 371061 h 1948070"/>
              <a:gd name="connsiteX18" fmla="*/ 371061 w 4757531"/>
              <a:gd name="connsiteY18" fmla="*/ 278296 h 1948070"/>
              <a:gd name="connsiteX19" fmla="*/ 318052 w 4757531"/>
              <a:gd name="connsiteY19" fmla="*/ 212035 h 1948070"/>
              <a:gd name="connsiteX20" fmla="*/ 238539 w 4757531"/>
              <a:gd name="connsiteY20" fmla="*/ 159026 h 1948070"/>
              <a:gd name="connsiteX21" fmla="*/ 198783 w 4757531"/>
              <a:gd name="connsiteY21" fmla="*/ 132522 h 1948070"/>
              <a:gd name="connsiteX22" fmla="*/ 159026 w 4757531"/>
              <a:gd name="connsiteY22" fmla="*/ 145774 h 1948070"/>
              <a:gd name="connsiteX23" fmla="*/ 145774 w 4757531"/>
              <a:gd name="connsiteY23" fmla="*/ 225287 h 1948070"/>
              <a:gd name="connsiteX24" fmla="*/ 185531 w 4757531"/>
              <a:gd name="connsiteY24" fmla="*/ 357809 h 1948070"/>
              <a:gd name="connsiteX25" fmla="*/ 265044 w 4757531"/>
              <a:gd name="connsiteY25" fmla="*/ 384313 h 1948070"/>
              <a:gd name="connsiteX26" fmla="*/ 424070 w 4757531"/>
              <a:gd name="connsiteY26" fmla="*/ 410818 h 1948070"/>
              <a:gd name="connsiteX27" fmla="*/ 583096 w 4757531"/>
              <a:gd name="connsiteY27" fmla="*/ 424070 h 1948070"/>
              <a:gd name="connsiteX28" fmla="*/ 1431235 w 4757531"/>
              <a:gd name="connsiteY28" fmla="*/ 410818 h 1948070"/>
              <a:gd name="connsiteX29" fmla="*/ 1484244 w 4757531"/>
              <a:gd name="connsiteY29" fmla="*/ 331305 h 1948070"/>
              <a:gd name="connsiteX30" fmla="*/ 1510748 w 4757531"/>
              <a:gd name="connsiteY30" fmla="*/ 291548 h 1948070"/>
              <a:gd name="connsiteX31" fmla="*/ 1590261 w 4757531"/>
              <a:gd name="connsiteY31" fmla="*/ 198783 h 1948070"/>
              <a:gd name="connsiteX32" fmla="*/ 1577009 w 4757531"/>
              <a:gd name="connsiteY32" fmla="*/ 66261 h 1948070"/>
              <a:gd name="connsiteX33" fmla="*/ 1537252 w 4757531"/>
              <a:gd name="connsiteY33" fmla="*/ 39757 h 1948070"/>
              <a:gd name="connsiteX34" fmla="*/ 1470992 w 4757531"/>
              <a:gd name="connsiteY34" fmla="*/ 0 h 1948070"/>
              <a:gd name="connsiteX35" fmla="*/ 1444487 w 4757531"/>
              <a:gd name="connsiteY35" fmla="*/ 26505 h 1948070"/>
              <a:gd name="connsiteX36" fmla="*/ 1524000 w 4757531"/>
              <a:gd name="connsiteY36" fmla="*/ 212035 h 1948070"/>
              <a:gd name="connsiteX37" fmla="*/ 1630018 w 4757531"/>
              <a:gd name="connsiteY37" fmla="*/ 331305 h 1948070"/>
              <a:gd name="connsiteX38" fmla="*/ 1669774 w 4757531"/>
              <a:gd name="connsiteY38" fmla="*/ 357809 h 1948070"/>
              <a:gd name="connsiteX39" fmla="*/ 1722783 w 4757531"/>
              <a:gd name="connsiteY39" fmla="*/ 397565 h 1948070"/>
              <a:gd name="connsiteX40" fmla="*/ 1802296 w 4757531"/>
              <a:gd name="connsiteY40" fmla="*/ 424070 h 1948070"/>
              <a:gd name="connsiteX41" fmla="*/ 1842052 w 4757531"/>
              <a:gd name="connsiteY41" fmla="*/ 437322 h 1948070"/>
              <a:gd name="connsiteX42" fmla="*/ 1895061 w 4757531"/>
              <a:gd name="connsiteY42" fmla="*/ 450574 h 1948070"/>
              <a:gd name="connsiteX43" fmla="*/ 1948070 w 4757531"/>
              <a:gd name="connsiteY43" fmla="*/ 477078 h 1948070"/>
              <a:gd name="connsiteX44" fmla="*/ 2080592 w 4757531"/>
              <a:gd name="connsiteY44" fmla="*/ 490331 h 1948070"/>
              <a:gd name="connsiteX45" fmla="*/ 2743200 w 4757531"/>
              <a:gd name="connsiteY45" fmla="*/ 477078 h 1948070"/>
              <a:gd name="connsiteX46" fmla="*/ 2796209 w 4757531"/>
              <a:gd name="connsiteY46" fmla="*/ 463826 h 1948070"/>
              <a:gd name="connsiteX47" fmla="*/ 2782957 w 4757531"/>
              <a:gd name="connsiteY47" fmla="*/ 410818 h 1948070"/>
              <a:gd name="connsiteX48" fmla="*/ 2716696 w 4757531"/>
              <a:gd name="connsiteY48" fmla="*/ 344557 h 1948070"/>
              <a:gd name="connsiteX49" fmla="*/ 2650435 w 4757531"/>
              <a:gd name="connsiteY49" fmla="*/ 331305 h 1948070"/>
              <a:gd name="connsiteX50" fmla="*/ 2597426 w 4757531"/>
              <a:gd name="connsiteY50" fmla="*/ 344557 h 1948070"/>
              <a:gd name="connsiteX51" fmla="*/ 2610678 w 4757531"/>
              <a:gd name="connsiteY51" fmla="*/ 397565 h 1948070"/>
              <a:gd name="connsiteX52" fmla="*/ 2743200 w 4757531"/>
              <a:gd name="connsiteY52" fmla="*/ 503583 h 1948070"/>
              <a:gd name="connsiteX53" fmla="*/ 2835965 w 4757531"/>
              <a:gd name="connsiteY53" fmla="*/ 543339 h 1948070"/>
              <a:gd name="connsiteX54" fmla="*/ 2888974 w 4757531"/>
              <a:gd name="connsiteY54" fmla="*/ 569844 h 1948070"/>
              <a:gd name="connsiteX55" fmla="*/ 2981739 w 4757531"/>
              <a:gd name="connsiteY55" fmla="*/ 583096 h 1948070"/>
              <a:gd name="connsiteX56" fmla="*/ 3074505 w 4757531"/>
              <a:gd name="connsiteY56" fmla="*/ 609600 h 1948070"/>
              <a:gd name="connsiteX57" fmla="*/ 3472070 w 4757531"/>
              <a:gd name="connsiteY57" fmla="*/ 649357 h 1948070"/>
              <a:gd name="connsiteX58" fmla="*/ 3856383 w 4757531"/>
              <a:gd name="connsiteY58" fmla="*/ 649357 h 1948070"/>
              <a:gd name="connsiteX59" fmla="*/ 3869635 w 4757531"/>
              <a:gd name="connsiteY59" fmla="*/ 609600 h 1948070"/>
              <a:gd name="connsiteX60" fmla="*/ 3882887 w 4757531"/>
              <a:gd name="connsiteY60" fmla="*/ 556592 h 1948070"/>
              <a:gd name="connsiteX61" fmla="*/ 3922644 w 4757531"/>
              <a:gd name="connsiteY61" fmla="*/ 887896 h 1948070"/>
              <a:gd name="connsiteX62" fmla="*/ 3962400 w 4757531"/>
              <a:gd name="connsiteY62" fmla="*/ 954157 h 1948070"/>
              <a:gd name="connsiteX63" fmla="*/ 4002157 w 4757531"/>
              <a:gd name="connsiteY63" fmla="*/ 1007165 h 1948070"/>
              <a:gd name="connsiteX64" fmla="*/ 4055165 w 4757531"/>
              <a:gd name="connsiteY64" fmla="*/ 1046922 h 1948070"/>
              <a:gd name="connsiteX65" fmla="*/ 4134678 w 4757531"/>
              <a:gd name="connsiteY65" fmla="*/ 1086678 h 1948070"/>
              <a:gd name="connsiteX66" fmla="*/ 4174435 w 4757531"/>
              <a:gd name="connsiteY66" fmla="*/ 1113183 h 1948070"/>
              <a:gd name="connsiteX67" fmla="*/ 4227444 w 4757531"/>
              <a:gd name="connsiteY67" fmla="*/ 1126435 h 1948070"/>
              <a:gd name="connsiteX68" fmla="*/ 4200939 w 4757531"/>
              <a:gd name="connsiteY68" fmla="*/ 1258957 h 1948070"/>
              <a:gd name="connsiteX69" fmla="*/ 4214192 w 4757531"/>
              <a:gd name="connsiteY69" fmla="*/ 1457739 h 1948070"/>
              <a:gd name="connsiteX70" fmla="*/ 4267200 w 4757531"/>
              <a:gd name="connsiteY70" fmla="*/ 1577009 h 1948070"/>
              <a:gd name="connsiteX71" fmla="*/ 4280452 w 4757531"/>
              <a:gd name="connsiteY71" fmla="*/ 1616765 h 1948070"/>
              <a:gd name="connsiteX72" fmla="*/ 4306957 w 4757531"/>
              <a:gd name="connsiteY72" fmla="*/ 1683026 h 1948070"/>
              <a:gd name="connsiteX73" fmla="*/ 4333461 w 4757531"/>
              <a:gd name="connsiteY73" fmla="*/ 1736035 h 1948070"/>
              <a:gd name="connsiteX74" fmla="*/ 4373218 w 4757531"/>
              <a:gd name="connsiteY74" fmla="*/ 1815548 h 1948070"/>
              <a:gd name="connsiteX75" fmla="*/ 4412974 w 4757531"/>
              <a:gd name="connsiteY75" fmla="*/ 1895061 h 1948070"/>
              <a:gd name="connsiteX76" fmla="*/ 4452731 w 4757531"/>
              <a:gd name="connsiteY76" fmla="*/ 1921565 h 1948070"/>
              <a:gd name="connsiteX77" fmla="*/ 4479235 w 4757531"/>
              <a:gd name="connsiteY77" fmla="*/ 1948070 h 1948070"/>
              <a:gd name="connsiteX78" fmla="*/ 4505739 w 4757531"/>
              <a:gd name="connsiteY78" fmla="*/ 1921565 h 1948070"/>
              <a:gd name="connsiteX79" fmla="*/ 4545496 w 4757531"/>
              <a:gd name="connsiteY79" fmla="*/ 1842052 h 1948070"/>
              <a:gd name="connsiteX80" fmla="*/ 4664765 w 4757531"/>
              <a:gd name="connsiteY80" fmla="*/ 1815548 h 1948070"/>
              <a:gd name="connsiteX81" fmla="*/ 4731026 w 4757531"/>
              <a:gd name="connsiteY81" fmla="*/ 1775792 h 1948070"/>
              <a:gd name="connsiteX82" fmla="*/ 4757531 w 4757531"/>
              <a:gd name="connsiteY82" fmla="*/ 1749287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757531" h="1948070">
                <a:moveTo>
                  <a:pt x="0" y="1616765"/>
                </a:moveTo>
                <a:cubicBezTo>
                  <a:pt x="48591" y="1612348"/>
                  <a:pt x="97473" y="1610413"/>
                  <a:pt x="145774" y="1603513"/>
                </a:cubicBezTo>
                <a:cubicBezTo>
                  <a:pt x="175594" y="1599253"/>
                  <a:pt x="202464" y="1582015"/>
                  <a:pt x="225287" y="1563757"/>
                </a:cubicBezTo>
                <a:cubicBezTo>
                  <a:pt x="235044" y="1555952"/>
                  <a:pt x="242035" y="1545057"/>
                  <a:pt x="251792" y="1537252"/>
                </a:cubicBezTo>
                <a:cubicBezTo>
                  <a:pt x="264229" y="1527303"/>
                  <a:pt x="278296" y="1519583"/>
                  <a:pt x="291548" y="1510748"/>
                </a:cubicBezTo>
                <a:cubicBezTo>
                  <a:pt x="345568" y="1429719"/>
                  <a:pt x="285367" y="1514389"/>
                  <a:pt x="371061" y="1417983"/>
                </a:cubicBezTo>
                <a:cubicBezTo>
                  <a:pt x="389853" y="1396842"/>
                  <a:pt x="403046" y="1370644"/>
                  <a:pt x="424070" y="1351722"/>
                </a:cubicBezTo>
                <a:cubicBezTo>
                  <a:pt x="447747" y="1330413"/>
                  <a:pt x="477821" y="1317449"/>
                  <a:pt x="503583" y="1298713"/>
                </a:cubicBezTo>
                <a:cubicBezTo>
                  <a:pt x="526458" y="1282077"/>
                  <a:pt x="548820" y="1264627"/>
                  <a:pt x="569844" y="1245705"/>
                </a:cubicBezTo>
                <a:cubicBezTo>
                  <a:pt x="593061" y="1224809"/>
                  <a:pt x="636105" y="1179444"/>
                  <a:pt x="636105" y="1179444"/>
                </a:cubicBezTo>
                <a:cubicBezTo>
                  <a:pt x="644940" y="1152940"/>
                  <a:pt x="655833" y="1127035"/>
                  <a:pt x="662609" y="1099931"/>
                </a:cubicBezTo>
                <a:cubicBezTo>
                  <a:pt x="679249" y="1033370"/>
                  <a:pt x="670102" y="1064201"/>
                  <a:pt x="689113" y="1007165"/>
                </a:cubicBezTo>
                <a:cubicBezTo>
                  <a:pt x="704206" y="886423"/>
                  <a:pt x="713673" y="868045"/>
                  <a:pt x="689113" y="728870"/>
                </a:cubicBezTo>
                <a:cubicBezTo>
                  <a:pt x="685680" y="709415"/>
                  <a:pt x="669545" y="694358"/>
                  <a:pt x="662609" y="675861"/>
                </a:cubicBezTo>
                <a:cubicBezTo>
                  <a:pt x="656214" y="658807"/>
                  <a:pt x="656532" y="639593"/>
                  <a:pt x="649357" y="622852"/>
                </a:cubicBezTo>
                <a:cubicBezTo>
                  <a:pt x="643366" y="608873"/>
                  <a:pt x="586970" y="534607"/>
                  <a:pt x="583096" y="530087"/>
                </a:cubicBezTo>
                <a:cubicBezTo>
                  <a:pt x="570899" y="515857"/>
                  <a:pt x="554584" y="505324"/>
                  <a:pt x="543339" y="490331"/>
                </a:cubicBezTo>
                <a:cubicBezTo>
                  <a:pt x="384096" y="278007"/>
                  <a:pt x="625244" y="563198"/>
                  <a:pt x="450574" y="371061"/>
                </a:cubicBezTo>
                <a:cubicBezTo>
                  <a:pt x="423179" y="340926"/>
                  <a:pt x="396502" y="310098"/>
                  <a:pt x="371061" y="278296"/>
                </a:cubicBezTo>
                <a:cubicBezTo>
                  <a:pt x="344976" y="245689"/>
                  <a:pt x="350054" y="236036"/>
                  <a:pt x="318052" y="212035"/>
                </a:cubicBezTo>
                <a:cubicBezTo>
                  <a:pt x="292568" y="192922"/>
                  <a:pt x="265043" y="176696"/>
                  <a:pt x="238539" y="159026"/>
                </a:cubicBezTo>
                <a:lnTo>
                  <a:pt x="198783" y="132522"/>
                </a:lnTo>
                <a:cubicBezTo>
                  <a:pt x="185531" y="136939"/>
                  <a:pt x="165957" y="133645"/>
                  <a:pt x="159026" y="145774"/>
                </a:cubicBezTo>
                <a:cubicBezTo>
                  <a:pt x="145695" y="169104"/>
                  <a:pt x="145774" y="198417"/>
                  <a:pt x="145774" y="225287"/>
                </a:cubicBezTo>
                <a:cubicBezTo>
                  <a:pt x="145774" y="262639"/>
                  <a:pt x="139035" y="334562"/>
                  <a:pt x="185531" y="357809"/>
                </a:cubicBezTo>
                <a:cubicBezTo>
                  <a:pt x="210520" y="370303"/>
                  <a:pt x="238284" y="376285"/>
                  <a:pt x="265044" y="384313"/>
                </a:cubicBezTo>
                <a:cubicBezTo>
                  <a:pt x="322780" y="401634"/>
                  <a:pt x="358297" y="404241"/>
                  <a:pt x="424070" y="410818"/>
                </a:cubicBezTo>
                <a:cubicBezTo>
                  <a:pt x="476998" y="416111"/>
                  <a:pt x="530087" y="419653"/>
                  <a:pt x="583096" y="424070"/>
                </a:cubicBezTo>
                <a:cubicBezTo>
                  <a:pt x="865809" y="419653"/>
                  <a:pt x="1148771" y="423466"/>
                  <a:pt x="1431235" y="410818"/>
                </a:cubicBezTo>
                <a:cubicBezTo>
                  <a:pt x="1482124" y="408539"/>
                  <a:pt x="1471728" y="360509"/>
                  <a:pt x="1484244" y="331305"/>
                </a:cubicBezTo>
                <a:cubicBezTo>
                  <a:pt x="1490518" y="316666"/>
                  <a:pt x="1501491" y="304509"/>
                  <a:pt x="1510748" y="291548"/>
                </a:cubicBezTo>
                <a:cubicBezTo>
                  <a:pt x="1553247" y="232048"/>
                  <a:pt x="1542101" y="246943"/>
                  <a:pt x="1590261" y="198783"/>
                </a:cubicBezTo>
                <a:cubicBezTo>
                  <a:pt x="1585844" y="154609"/>
                  <a:pt x="1591048" y="108377"/>
                  <a:pt x="1577009" y="66261"/>
                </a:cubicBezTo>
                <a:cubicBezTo>
                  <a:pt x="1571972" y="51151"/>
                  <a:pt x="1549689" y="49707"/>
                  <a:pt x="1537252" y="39757"/>
                </a:cubicBezTo>
                <a:cubicBezTo>
                  <a:pt x="1485276" y="-1824"/>
                  <a:pt x="1540036" y="23015"/>
                  <a:pt x="1470992" y="0"/>
                </a:cubicBezTo>
                <a:cubicBezTo>
                  <a:pt x="1462157" y="8835"/>
                  <a:pt x="1444487" y="14010"/>
                  <a:pt x="1444487" y="26505"/>
                </a:cubicBezTo>
                <a:cubicBezTo>
                  <a:pt x="1444487" y="87841"/>
                  <a:pt x="1495224" y="164076"/>
                  <a:pt x="1524000" y="212035"/>
                </a:cubicBezTo>
                <a:cubicBezTo>
                  <a:pt x="1555650" y="264785"/>
                  <a:pt x="1576065" y="283347"/>
                  <a:pt x="1630018" y="331305"/>
                </a:cubicBezTo>
                <a:cubicBezTo>
                  <a:pt x="1641922" y="341886"/>
                  <a:pt x="1656814" y="348552"/>
                  <a:pt x="1669774" y="357809"/>
                </a:cubicBezTo>
                <a:cubicBezTo>
                  <a:pt x="1687747" y="370647"/>
                  <a:pt x="1703028" y="387687"/>
                  <a:pt x="1722783" y="397565"/>
                </a:cubicBezTo>
                <a:cubicBezTo>
                  <a:pt x="1747772" y="410059"/>
                  <a:pt x="1775792" y="415235"/>
                  <a:pt x="1802296" y="424070"/>
                </a:cubicBezTo>
                <a:cubicBezTo>
                  <a:pt x="1815548" y="428487"/>
                  <a:pt x="1828500" y="433934"/>
                  <a:pt x="1842052" y="437322"/>
                </a:cubicBezTo>
                <a:cubicBezTo>
                  <a:pt x="1859722" y="441739"/>
                  <a:pt x="1878007" y="444179"/>
                  <a:pt x="1895061" y="450574"/>
                </a:cubicBezTo>
                <a:cubicBezTo>
                  <a:pt x="1913558" y="457510"/>
                  <a:pt x="1928753" y="472939"/>
                  <a:pt x="1948070" y="477078"/>
                </a:cubicBezTo>
                <a:cubicBezTo>
                  <a:pt x="1991479" y="486380"/>
                  <a:pt x="2036418" y="485913"/>
                  <a:pt x="2080592" y="490331"/>
                </a:cubicBezTo>
                <a:lnTo>
                  <a:pt x="2743200" y="477078"/>
                </a:lnTo>
                <a:cubicBezTo>
                  <a:pt x="2761401" y="476404"/>
                  <a:pt x="2786838" y="479444"/>
                  <a:pt x="2796209" y="463826"/>
                </a:cubicBezTo>
                <a:cubicBezTo>
                  <a:pt x="2805580" y="448208"/>
                  <a:pt x="2790132" y="427558"/>
                  <a:pt x="2782957" y="410818"/>
                </a:cubicBezTo>
                <a:cubicBezTo>
                  <a:pt x="2770551" y="381870"/>
                  <a:pt x="2746772" y="355835"/>
                  <a:pt x="2716696" y="344557"/>
                </a:cubicBezTo>
                <a:cubicBezTo>
                  <a:pt x="2695606" y="336648"/>
                  <a:pt x="2672522" y="335722"/>
                  <a:pt x="2650435" y="331305"/>
                </a:cubicBezTo>
                <a:cubicBezTo>
                  <a:pt x="2632765" y="335722"/>
                  <a:pt x="2606797" y="328939"/>
                  <a:pt x="2597426" y="344557"/>
                </a:cubicBezTo>
                <a:cubicBezTo>
                  <a:pt x="2588055" y="360175"/>
                  <a:pt x="2603503" y="380825"/>
                  <a:pt x="2610678" y="397565"/>
                </a:cubicBezTo>
                <a:cubicBezTo>
                  <a:pt x="2634167" y="452371"/>
                  <a:pt x="2692347" y="480468"/>
                  <a:pt x="2743200" y="503583"/>
                </a:cubicBezTo>
                <a:cubicBezTo>
                  <a:pt x="2773826" y="517504"/>
                  <a:pt x="2805339" y="529418"/>
                  <a:pt x="2835965" y="543339"/>
                </a:cubicBezTo>
                <a:cubicBezTo>
                  <a:pt x="2853950" y="551514"/>
                  <a:pt x="2869915" y="564646"/>
                  <a:pt x="2888974" y="569844"/>
                </a:cubicBezTo>
                <a:cubicBezTo>
                  <a:pt x="2919109" y="578063"/>
                  <a:pt x="2951197" y="576551"/>
                  <a:pt x="2981739" y="583096"/>
                </a:cubicBezTo>
                <a:cubicBezTo>
                  <a:pt x="3013184" y="589834"/>
                  <a:pt x="3042914" y="603583"/>
                  <a:pt x="3074505" y="609600"/>
                </a:cubicBezTo>
                <a:cubicBezTo>
                  <a:pt x="3235027" y="640176"/>
                  <a:pt x="3305503" y="638947"/>
                  <a:pt x="3472070" y="649357"/>
                </a:cubicBezTo>
                <a:cubicBezTo>
                  <a:pt x="3619115" y="670363"/>
                  <a:pt x="3664518" y="682725"/>
                  <a:pt x="3856383" y="649357"/>
                </a:cubicBezTo>
                <a:cubicBezTo>
                  <a:pt x="3870146" y="646963"/>
                  <a:pt x="3865797" y="623032"/>
                  <a:pt x="3869635" y="609600"/>
                </a:cubicBezTo>
                <a:cubicBezTo>
                  <a:pt x="3874638" y="592088"/>
                  <a:pt x="3882887" y="556592"/>
                  <a:pt x="3882887" y="556592"/>
                </a:cubicBezTo>
                <a:cubicBezTo>
                  <a:pt x="3884216" y="579184"/>
                  <a:pt x="3884703" y="824661"/>
                  <a:pt x="3922644" y="887896"/>
                </a:cubicBezTo>
                <a:cubicBezTo>
                  <a:pt x="3935896" y="909983"/>
                  <a:pt x="3948112" y="932725"/>
                  <a:pt x="3962400" y="954157"/>
                </a:cubicBezTo>
                <a:cubicBezTo>
                  <a:pt x="3974652" y="972534"/>
                  <a:pt x="3986539" y="991547"/>
                  <a:pt x="4002157" y="1007165"/>
                </a:cubicBezTo>
                <a:cubicBezTo>
                  <a:pt x="4017775" y="1022783"/>
                  <a:pt x="4037192" y="1034084"/>
                  <a:pt x="4055165" y="1046922"/>
                </a:cubicBezTo>
                <a:cubicBezTo>
                  <a:pt x="4100120" y="1079033"/>
                  <a:pt x="4085447" y="1070268"/>
                  <a:pt x="4134678" y="1086678"/>
                </a:cubicBezTo>
                <a:cubicBezTo>
                  <a:pt x="4147930" y="1095513"/>
                  <a:pt x="4159795" y="1106909"/>
                  <a:pt x="4174435" y="1113183"/>
                </a:cubicBezTo>
                <a:cubicBezTo>
                  <a:pt x="4191176" y="1120358"/>
                  <a:pt x="4221049" y="1109381"/>
                  <a:pt x="4227444" y="1126435"/>
                </a:cubicBezTo>
                <a:cubicBezTo>
                  <a:pt x="4238194" y="1155101"/>
                  <a:pt x="4212452" y="1224419"/>
                  <a:pt x="4200939" y="1258957"/>
                </a:cubicBezTo>
                <a:cubicBezTo>
                  <a:pt x="4205357" y="1325218"/>
                  <a:pt x="4200648" y="1392727"/>
                  <a:pt x="4214192" y="1457739"/>
                </a:cubicBezTo>
                <a:cubicBezTo>
                  <a:pt x="4223065" y="1500331"/>
                  <a:pt x="4250467" y="1536849"/>
                  <a:pt x="4267200" y="1577009"/>
                </a:cubicBezTo>
                <a:cubicBezTo>
                  <a:pt x="4272573" y="1589903"/>
                  <a:pt x="4275547" y="1603686"/>
                  <a:pt x="4280452" y="1616765"/>
                </a:cubicBezTo>
                <a:cubicBezTo>
                  <a:pt x="4288805" y="1639039"/>
                  <a:pt x="4297296" y="1661288"/>
                  <a:pt x="4306957" y="1683026"/>
                </a:cubicBezTo>
                <a:cubicBezTo>
                  <a:pt x="4314980" y="1701079"/>
                  <a:pt x="4325679" y="1717877"/>
                  <a:pt x="4333461" y="1736035"/>
                </a:cubicBezTo>
                <a:cubicBezTo>
                  <a:pt x="4366379" y="1812845"/>
                  <a:pt x="4322284" y="1739150"/>
                  <a:pt x="4373218" y="1815548"/>
                </a:cubicBezTo>
                <a:cubicBezTo>
                  <a:pt x="4383996" y="1847883"/>
                  <a:pt x="4387284" y="1869372"/>
                  <a:pt x="4412974" y="1895061"/>
                </a:cubicBezTo>
                <a:cubicBezTo>
                  <a:pt x="4424236" y="1906323"/>
                  <a:pt x="4440294" y="1911615"/>
                  <a:pt x="4452731" y="1921565"/>
                </a:cubicBezTo>
                <a:cubicBezTo>
                  <a:pt x="4462487" y="1929370"/>
                  <a:pt x="4470400" y="1939235"/>
                  <a:pt x="4479235" y="1948070"/>
                </a:cubicBezTo>
                <a:cubicBezTo>
                  <a:pt x="4488070" y="1939235"/>
                  <a:pt x="4499311" y="1932279"/>
                  <a:pt x="4505739" y="1921565"/>
                </a:cubicBezTo>
                <a:cubicBezTo>
                  <a:pt x="4527898" y="1884633"/>
                  <a:pt x="4506832" y="1872984"/>
                  <a:pt x="4545496" y="1842052"/>
                </a:cubicBezTo>
                <a:cubicBezTo>
                  <a:pt x="4562666" y="1828316"/>
                  <a:pt x="4663952" y="1815683"/>
                  <a:pt x="4664765" y="1815548"/>
                </a:cubicBezTo>
                <a:cubicBezTo>
                  <a:pt x="4731926" y="1748389"/>
                  <a:pt x="4645006" y="1827404"/>
                  <a:pt x="4731026" y="1775792"/>
                </a:cubicBezTo>
                <a:cubicBezTo>
                  <a:pt x="4741740" y="1769364"/>
                  <a:pt x="4757531" y="1749287"/>
                  <a:pt x="4757531" y="1749287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ABAF70-14F9-4A1B-6325-385D02F772FC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15362" name="Picture 2" descr="What to Look for in Spring By E.L.Grant Watson">
              <a:extLst>
                <a:ext uri="{FF2B5EF4-FFF2-40B4-BE49-F238E27FC236}">
                  <a16:creationId xmlns:a16="http://schemas.microsoft.com/office/drawing/2014/main" id="{59EE80E5-32A4-38B8-7483-B3D32F2EF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78216-7472-966E-0501-00A69FD22AC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6015B3-65EB-47ED-FF03-992E12C5BCC0}"/>
              </a:ext>
            </a:extLst>
          </p:cNvPr>
          <p:cNvSpPr txBox="1"/>
          <p:nvPr/>
        </p:nvSpPr>
        <p:spPr>
          <a:xfrm>
            <a:off x="304799" y="826931"/>
            <a:ext cx="46653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Have you coded variables correctly?</a:t>
            </a:r>
          </a:p>
          <a:p>
            <a:r>
              <a:rPr lang="en-US" sz="2400" dirty="0"/>
              <a:t>	Continuous</a:t>
            </a:r>
          </a:p>
          <a:p>
            <a:r>
              <a:rPr lang="en-US" sz="2400" dirty="0"/>
              <a:t>	Ordinal</a:t>
            </a:r>
          </a:p>
          <a:p>
            <a:r>
              <a:rPr lang="en-US" sz="2400" dirty="0"/>
              <a:t>	Categorical</a:t>
            </a:r>
          </a:p>
          <a:p>
            <a:r>
              <a:rPr lang="en-US" sz="2400" dirty="0"/>
              <a:t>	Missing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66508-37DB-3363-EDD0-723CDEF2BF9C}"/>
              </a:ext>
            </a:extLst>
          </p:cNvPr>
          <p:cNvSpPr txBox="1"/>
          <p:nvPr/>
        </p:nvSpPr>
        <p:spPr>
          <a:xfrm>
            <a:off x="795865" y="3266069"/>
            <a:ext cx="6784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Continuous – as float</a:t>
            </a:r>
          </a:p>
          <a:p>
            <a:r>
              <a:rPr lang="en-US" sz="2400" dirty="0"/>
              <a:t>Ordinal – as integers</a:t>
            </a:r>
          </a:p>
          <a:p>
            <a:r>
              <a:rPr lang="en-US" sz="2400" dirty="0"/>
              <a:t>Categorical – as useful descriptors </a:t>
            </a:r>
          </a:p>
          <a:p>
            <a:r>
              <a:rPr lang="en-US" sz="2400" dirty="0"/>
              <a:t>	(not number grades, but “good’, “fair’ “poor’</a:t>
            </a:r>
          </a:p>
          <a:p>
            <a:r>
              <a:rPr lang="en-US" sz="2400" dirty="0"/>
              <a:t>Missing – Not 0 or any other number.</a:t>
            </a:r>
          </a:p>
          <a:p>
            <a:endParaRPr lang="en-US" sz="2400" dirty="0"/>
          </a:p>
          <a:p>
            <a:r>
              <a:rPr lang="en-US" sz="2400" dirty="0"/>
              <a:t>Worth having a column for ‘questionable data’</a:t>
            </a:r>
          </a:p>
        </p:txBody>
      </p:sp>
    </p:spTree>
    <p:extLst>
      <p:ext uri="{BB962C8B-B14F-4D97-AF65-F5344CB8AC3E}">
        <p14:creationId xmlns:p14="http://schemas.microsoft.com/office/powerpoint/2010/main" val="605956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487A7-13AE-6579-9BF7-DA952B851D4C}"/>
              </a:ext>
            </a:extLst>
          </p:cNvPr>
          <p:cNvSpPr txBox="1"/>
          <p:nvPr/>
        </p:nvSpPr>
        <p:spPr>
          <a:xfrm>
            <a:off x="304799" y="571337"/>
            <a:ext cx="691253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 </a:t>
            </a:r>
            <a:r>
              <a:rPr lang="en-US" sz="2000" dirty="0" err="1"/>
              <a:t>df.info</a:t>
            </a:r>
            <a:r>
              <a:rPr lang="en-US" sz="2000" dirty="0"/>
              <a:t>()  to check your data have the types you’re expecting</a:t>
            </a:r>
          </a:p>
          <a:p>
            <a:r>
              <a:rPr lang="en-US" sz="2000" dirty="0"/>
              <a:t>	Change if needed: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df.astype</a:t>
            </a:r>
            <a:r>
              <a:rPr lang="en-US" sz="2000" dirty="0"/>
              <a:t>({"Field": string})</a:t>
            </a:r>
          </a:p>
          <a:p>
            <a:endParaRPr lang="en-US" sz="2000" dirty="0"/>
          </a:p>
          <a:p>
            <a:r>
              <a:rPr lang="en-US" sz="2000" dirty="0"/>
              <a:t>Check the values in a categorical field</a:t>
            </a:r>
          </a:p>
          <a:p>
            <a:r>
              <a:rPr lang="en-US" sz="2000" dirty="0"/>
              <a:t>	</a:t>
            </a:r>
            <a:r>
              <a:rPr lang="en-GB" sz="2000" dirty="0" err="1"/>
              <a:t>df.</a:t>
            </a:r>
            <a:r>
              <a:rPr lang="en-GB" sz="2000" dirty="0" err="1">
                <a:effectLst/>
              </a:rPr>
              <a:t>category</a:t>
            </a:r>
            <a:r>
              <a:rPr lang="en-GB" sz="2000" dirty="0" err="1"/>
              <a:t>.</a:t>
            </a:r>
            <a:r>
              <a:rPr lang="en-GB" sz="2000" dirty="0" err="1">
                <a:effectLst/>
              </a:rPr>
              <a:t>unique</a:t>
            </a:r>
            <a:r>
              <a:rPr lang="en-GB" sz="2000" dirty="0"/>
              <a:t>()</a:t>
            </a:r>
          </a:p>
          <a:p>
            <a:endParaRPr lang="en-GB" sz="2000" dirty="0"/>
          </a:p>
          <a:p>
            <a:r>
              <a:rPr lang="en-GB" sz="2000" dirty="0"/>
              <a:t>And distribution of values in a numeric field</a:t>
            </a:r>
          </a:p>
          <a:p>
            <a:r>
              <a:rPr lang="en-GB" sz="2000" dirty="0"/>
              <a:t>	</a:t>
            </a:r>
            <a:r>
              <a:rPr lang="en-GB" sz="2000" dirty="0" err="1"/>
              <a:t>sns.histplot</a:t>
            </a:r>
            <a:r>
              <a:rPr lang="en-GB" sz="2000" dirty="0"/>
              <a:t>(data=</a:t>
            </a:r>
            <a:r>
              <a:rPr lang="en-GB" sz="2000" dirty="0" err="1"/>
              <a:t>df</a:t>
            </a:r>
            <a:r>
              <a:rPr lang="en-GB" sz="2000" dirty="0"/>
              <a:t>, x=”Measurements")</a:t>
            </a:r>
          </a:p>
          <a:p>
            <a:endParaRPr lang="en-GB" sz="2000" dirty="0"/>
          </a:p>
          <a:p>
            <a:r>
              <a:rPr lang="en-US" sz="2000" dirty="0"/>
              <a:t>Check if columns that should be the same are the same </a:t>
            </a:r>
          </a:p>
          <a:p>
            <a:r>
              <a:rPr lang="en-US" sz="2000" dirty="0"/>
              <a:t>(important when you have combined data)</a:t>
            </a:r>
          </a:p>
          <a:p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new_column</a:t>
            </a:r>
            <a:r>
              <a:rPr lang="en-GB" sz="2000" dirty="0"/>
              <a:t>'] = 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column_one</a:t>
            </a:r>
            <a:r>
              <a:rPr lang="en-GB" sz="2000" dirty="0"/>
              <a:t>'].equals(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column_two</a:t>
            </a:r>
            <a:r>
              <a:rPr lang="en-GB" sz="2000" dirty="0"/>
              <a:t>’]) </a:t>
            </a:r>
          </a:p>
          <a:p>
            <a:endParaRPr lang="en-GB" sz="2000" dirty="0"/>
          </a:p>
          <a:p>
            <a:r>
              <a:rPr lang="en-GB" sz="2000" b="1" dirty="0"/>
              <a:t>PLOT</a:t>
            </a:r>
          </a:p>
          <a:p>
            <a:r>
              <a:rPr lang="en-US" sz="2000" dirty="0" err="1"/>
              <a:t>Pairplot</a:t>
            </a:r>
            <a:r>
              <a:rPr lang="en-US" sz="2000" dirty="0"/>
              <a:t> will reveal outliers and oddities, but try several methods</a:t>
            </a:r>
          </a:p>
          <a:p>
            <a:r>
              <a:rPr lang="en-US" sz="2000" dirty="0" err="1"/>
              <a:t>sns.pairplot</a:t>
            </a:r>
            <a:r>
              <a:rPr lang="en-US" sz="2000" dirty="0"/>
              <a:t>(data=</a:t>
            </a:r>
            <a:r>
              <a:rPr lang="en-US" sz="2000" dirty="0" err="1"/>
              <a:t>df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EE952-819A-40D4-76ED-1B4E38343877}"/>
              </a:ext>
            </a:extLst>
          </p:cNvPr>
          <p:cNvSpPr txBox="1"/>
          <p:nvPr/>
        </p:nvSpPr>
        <p:spPr>
          <a:xfrm>
            <a:off x="8657342" y="1180875"/>
            <a:ext cx="3229859" cy="7694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195602"/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TIDY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75315-AB7A-2BFB-54D0-0572C4723642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6" name="Picture 2" descr="What to Look for in Spring By E.L.Grant Watson">
              <a:extLst>
                <a:ext uri="{FF2B5EF4-FFF2-40B4-BE49-F238E27FC236}">
                  <a16:creationId xmlns:a16="http://schemas.microsoft.com/office/drawing/2014/main" id="{DE7A200E-B44E-92E7-E296-E7397DDBB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C933A1-827B-021F-C00A-346B9DB773B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88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205056" y="192685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E91D-E631-ADF9-FF40-A227C739BDE9}"/>
              </a:ext>
            </a:extLst>
          </p:cNvPr>
          <p:cNvSpPr txBox="1"/>
          <p:nvPr/>
        </p:nvSpPr>
        <p:spPr>
          <a:xfrm>
            <a:off x="1684909" y="1392515"/>
            <a:ext cx="72821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Show as much of the raw data as you can.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Swarmplots</a:t>
            </a:r>
            <a:r>
              <a:rPr lang="en-US" sz="2400" dirty="0"/>
              <a:t> on top of boxplots, </a:t>
            </a:r>
          </a:p>
          <a:p>
            <a:r>
              <a:rPr lang="en-US" sz="2400" dirty="0"/>
              <a:t>	Scatterplots</a:t>
            </a:r>
          </a:p>
          <a:p>
            <a:r>
              <a:rPr lang="en-US" sz="2400" dirty="0"/>
              <a:t>	Everything against everything (</a:t>
            </a:r>
            <a:r>
              <a:rPr lang="en-US" sz="2400" dirty="0" err="1"/>
              <a:t>pairplots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Use subsamples to confirm the robustness of the pattern</a:t>
            </a:r>
          </a:p>
          <a:p>
            <a:endParaRPr lang="en-US" sz="2400" dirty="0"/>
          </a:p>
          <a:p>
            <a:r>
              <a:rPr lang="en-US" sz="2400" dirty="0"/>
              <a:t>As many quick plots as you can, and different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22B01-3110-8D87-5EED-6792DBD9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24" y="415353"/>
            <a:ext cx="3429164" cy="2356996"/>
          </a:xfrm>
          <a:prstGeom prst="rect">
            <a:avLst/>
          </a:prstGeom>
        </p:spPr>
      </p:pic>
      <p:pic>
        <p:nvPicPr>
          <p:cNvPr id="18436" name="Picture 4" descr="Seaborn Pairplot: Enhance Your Data Understanding with a Single Plot | by  Andy McDonald | Towards Data Science">
            <a:extLst>
              <a:ext uri="{FF2B5EF4-FFF2-40B4-BE49-F238E27FC236}">
                <a16:creationId xmlns:a16="http://schemas.microsoft.com/office/drawing/2014/main" id="{83B5662E-5B13-B9B9-3E60-93FB1E91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38" y="3429000"/>
            <a:ext cx="3829697" cy="31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8D834-FCF5-A59C-0960-7214BA128144}"/>
              </a:ext>
            </a:extLst>
          </p:cNvPr>
          <p:cNvSpPr txBox="1"/>
          <p:nvPr/>
        </p:nvSpPr>
        <p:spPr>
          <a:xfrm>
            <a:off x="278299" y="909147"/>
            <a:ext cx="113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First look</a:t>
            </a:r>
          </a:p>
        </p:txBody>
      </p:sp>
    </p:spTree>
    <p:extLst>
      <p:ext uri="{BB962C8B-B14F-4D97-AF65-F5344CB8AC3E}">
        <p14:creationId xmlns:p14="http://schemas.microsoft.com/office/powerpoint/2010/main" val="2225276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343730" y="318052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138B-BC30-C1F7-F622-113678BEDCCB}"/>
              </a:ext>
            </a:extLst>
          </p:cNvPr>
          <p:cNvSpPr txBox="1"/>
          <p:nvPr/>
        </p:nvSpPr>
        <p:spPr>
          <a:xfrm>
            <a:off x="2372139" y="1489144"/>
            <a:ext cx="78082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colour</a:t>
            </a:r>
            <a:r>
              <a:rPr lang="en-US" sz="2400" dirty="0"/>
              <a:t> to examine confounding relationships</a:t>
            </a:r>
          </a:p>
          <a:p>
            <a:endParaRPr lang="en-US" sz="2400" dirty="0"/>
          </a:p>
          <a:p>
            <a:r>
              <a:rPr lang="en-US" sz="2400" dirty="0"/>
              <a:t>Try logs of variables </a:t>
            </a:r>
          </a:p>
          <a:p>
            <a:r>
              <a:rPr lang="en-US" sz="2400" dirty="0"/>
              <a:t>	Remembering to do </a:t>
            </a:r>
            <a:r>
              <a:rPr lang="en-US" sz="2400" dirty="0" err="1"/>
              <a:t>logx</a:t>
            </a:r>
            <a:r>
              <a:rPr lang="en-US" sz="2400" dirty="0"/>
              <a:t> +c, or treat 0 a special cases)</a:t>
            </a:r>
          </a:p>
          <a:p>
            <a:endParaRPr lang="en-US" sz="2400" dirty="0"/>
          </a:p>
          <a:p>
            <a:r>
              <a:rPr lang="en-US" sz="2400" dirty="0"/>
              <a:t>Bland-Altman/</a:t>
            </a:r>
            <a:r>
              <a:rPr lang="en-US" sz="2400" dirty="0" err="1"/>
              <a:t>Tikkey</a:t>
            </a:r>
            <a:r>
              <a:rPr lang="en-US" sz="2400" dirty="0"/>
              <a:t> mean -difference plots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x+y</a:t>
            </a:r>
            <a:r>
              <a:rPr lang="en-US" sz="2400" dirty="0"/>
              <a:t> versus x-y,   highlights differences</a:t>
            </a:r>
          </a:p>
          <a:p>
            <a:endParaRPr lang="en-US" sz="2400" dirty="0"/>
          </a:p>
          <a:p>
            <a:r>
              <a:rPr lang="en-US" sz="2400" dirty="0"/>
              <a:t>Check effects of missing values – are they a random set?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61FF4-7300-1467-DA34-5E6A4309378B}"/>
              </a:ext>
            </a:extLst>
          </p:cNvPr>
          <p:cNvSpPr txBox="1"/>
          <p:nvPr/>
        </p:nvSpPr>
        <p:spPr>
          <a:xfrm>
            <a:off x="477079" y="1107927"/>
            <a:ext cx="264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Explaining odd patterns</a:t>
            </a:r>
          </a:p>
        </p:txBody>
      </p:sp>
    </p:spTree>
    <p:extLst>
      <p:ext uri="{BB962C8B-B14F-4D97-AF65-F5344CB8AC3E}">
        <p14:creationId xmlns:p14="http://schemas.microsoft.com/office/powerpoint/2010/main" val="2014925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83DBB-1741-B449-F118-3F32B5F4F34B}"/>
              </a:ext>
            </a:extLst>
          </p:cNvPr>
          <p:cNvSpPr txBox="1"/>
          <p:nvPr/>
        </p:nvSpPr>
        <p:spPr>
          <a:xfrm>
            <a:off x="331305" y="304799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D8AF6-A510-7A4A-82C7-455397C02FFF}"/>
              </a:ext>
            </a:extLst>
          </p:cNvPr>
          <p:cNvSpPr txBox="1"/>
          <p:nvPr/>
        </p:nvSpPr>
        <p:spPr>
          <a:xfrm>
            <a:off x="808384" y="1243786"/>
            <a:ext cx="6171433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your sample representative of the population?</a:t>
            </a:r>
          </a:p>
          <a:p>
            <a:endParaRPr lang="en-US" sz="2000" dirty="0"/>
          </a:p>
          <a:p>
            <a:r>
              <a:rPr lang="en-US" sz="2000" dirty="0"/>
              <a:t>Think about possible confounders </a:t>
            </a:r>
          </a:p>
          <a:p>
            <a:r>
              <a:rPr lang="en-US" sz="2000" dirty="0"/>
              <a:t>	Can you code these in and check?</a:t>
            </a:r>
          </a:p>
          <a:p>
            <a:r>
              <a:rPr lang="en-US" sz="2000" dirty="0"/>
              <a:t>	Check for </a:t>
            </a:r>
            <a:r>
              <a:rPr lang="en-US" sz="2000" dirty="0" err="1"/>
              <a:t>dependancies</a:t>
            </a:r>
            <a:r>
              <a:rPr lang="en-US" sz="2000" dirty="0"/>
              <a:t> on time and geography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Very small and very large datasets can be problematic</a:t>
            </a:r>
          </a:p>
          <a:p>
            <a:r>
              <a:rPr lang="en-US" sz="2000" dirty="0"/>
              <a:t>	Small – not enough data to be certain of effects</a:t>
            </a:r>
          </a:p>
          <a:p>
            <a:r>
              <a:rPr lang="en-US" sz="2000" dirty="0"/>
              <a:t>	Large – lots of noise, lots of confounding effects</a:t>
            </a:r>
          </a:p>
          <a:p>
            <a:endParaRPr lang="en-US" sz="2000" dirty="0"/>
          </a:p>
          <a:p>
            <a:r>
              <a:rPr lang="en-US" sz="2000" dirty="0"/>
              <a:t>What is your real sample size?  </a:t>
            </a:r>
          </a:p>
          <a:p>
            <a:r>
              <a:rPr lang="en-US" sz="2000" dirty="0"/>
              <a:t>	How many independent measures do you have? </a:t>
            </a:r>
          </a:p>
          <a:p>
            <a:endParaRPr lang="en-US" sz="2000" dirty="0"/>
          </a:p>
        </p:txBody>
      </p:sp>
      <p:pic>
        <p:nvPicPr>
          <p:cNvPr id="6" name="Picture 2" descr="Slope Hypothesis Testing">
            <a:extLst>
              <a:ext uri="{FF2B5EF4-FFF2-40B4-BE49-F238E27FC236}">
                <a16:creationId xmlns:a16="http://schemas.microsoft.com/office/drawing/2014/main" id="{8BAFAB99-90D9-C268-CEBC-B56391B58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2" t="-3811" b="1"/>
          <a:stretch/>
        </p:blipFill>
        <p:spPr bwMode="auto">
          <a:xfrm>
            <a:off x="7573617" y="3382332"/>
            <a:ext cx="3672640" cy="2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lope Hypothesis Testing">
            <a:extLst>
              <a:ext uri="{FF2B5EF4-FFF2-40B4-BE49-F238E27FC236}">
                <a16:creationId xmlns:a16="http://schemas.microsoft.com/office/drawing/2014/main" id="{4A31B8B5-5B14-C767-79BA-DF127DBE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5"/>
          <a:stretch/>
        </p:blipFill>
        <p:spPr bwMode="auto">
          <a:xfrm>
            <a:off x="7573617" y="951130"/>
            <a:ext cx="3809999" cy="24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FA6D6-0C55-0BBA-506A-5B6D1C96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346659"/>
            <a:ext cx="5980386" cy="35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8E21D-E1E1-D831-9FED-9A4CDAF8EA90}"/>
              </a:ext>
            </a:extLst>
          </p:cNvPr>
          <p:cNvSpPr txBox="1"/>
          <p:nvPr/>
        </p:nvSpPr>
        <p:spPr>
          <a:xfrm>
            <a:off x="424069" y="397565"/>
            <a:ext cx="288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Multiple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CA026-0DEF-E4B9-A31C-30E23C143AED}"/>
              </a:ext>
            </a:extLst>
          </p:cNvPr>
          <p:cNvSpPr txBox="1"/>
          <p:nvPr/>
        </p:nvSpPr>
        <p:spPr>
          <a:xfrm>
            <a:off x="1736035" y="1272209"/>
            <a:ext cx="844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are using a 5% significance level and do 20 tests it’s likely one will be false positive</a:t>
            </a:r>
          </a:p>
          <a:p>
            <a:endParaRPr lang="en-US" dirty="0"/>
          </a:p>
          <a:p>
            <a:r>
              <a:rPr lang="en-US" dirty="0"/>
              <a:t>Use a Bonferroni correction for this (though it tends to be on the conservative side)</a:t>
            </a:r>
          </a:p>
        </p:txBody>
      </p:sp>
      <p:pic>
        <p:nvPicPr>
          <p:cNvPr id="6152" name="Picture 8" descr="More p-values, more problems – Perioperative Data Science">
            <a:extLst>
              <a:ext uri="{FF2B5EF4-FFF2-40B4-BE49-F238E27FC236}">
                <a16:creationId xmlns:a16="http://schemas.microsoft.com/office/drawing/2014/main" id="{8D5A2C5A-114B-C4FB-CB13-C76D88AA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58" y="3412806"/>
            <a:ext cx="2288146" cy="33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-values and multiple comparisons: xkcd explains (Revolutions)">
            <a:extLst>
              <a:ext uri="{FF2B5EF4-FFF2-40B4-BE49-F238E27FC236}">
                <a16:creationId xmlns:a16="http://schemas.microsoft.com/office/drawing/2014/main" id="{899A2F28-A9AB-41E0-3DC5-D585B2B7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77" y="3324079"/>
            <a:ext cx="2867940" cy="34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154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xkcd: P-Values">
            <a:extLst>
              <a:ext uri="{FF2B5EF4-FFF2-40B4-BE49-F238E27FC236}">
                <a16:creationId xmlns:a16="http://schemas.microsoft.com/office/drawing/2014/main" id="{B94E3CB6-48FB-554E-0210-20C0735B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805" y="304800"/>
            <a:ext cx="4449092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54176-C3C1-76CB-8E86-3BD19A67567A}"/>
              </a:ext>
            </a:extLst>
          </p:cNvPr>
          <p:cNvSpPr txBox="1"/>
          <p:nvPr/>
        </p:nvSpPr>
        <p:spPr>
          <a:xfrm>
            <a:off x="516835" y="463827"/>
            <a:ext cx="46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 values alone are not the solution</a:t>
            </a:r>
          </a:p>
        </p:txBody>
      </p:sp>
      <p:pic>
        <p:nvPicPr>
          <p:cNvPr id="21508" name="Picture 4" descr="Why the P-value culture is bad and confidence intervals a better  alternative - ScienceDirect">
            <a:extLst>
              <a:ext uri="{FF2B5EF4-FFF2-40B4-BE49-F238E27FC236}">
                <a16:creationId xmlns:a16="http://schemas.microsoft.com/office/drawing/2014/main" id="{A2685310-DB31-9909-2215-AFE7349A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" y="1601335"/>
            <a:ext cx="7460974" cy="46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45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Null Hypothesis">
            <a:extLst>
              <a:ext uri="{FF2B5EF4-FFF2-40B4-BE49-F238E27FC236}">
                <a16:creationId xmlns:a16="http://schemas.microsoft.com/office/drawing/2014/main" id="{D6A04ED0-1F0B-D433-8C57-9622A5EB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71" y="1082565"/>
            <a:ext cx="2933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83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gative Results">
            <a:extLst>
              <a:ext uri="{FF2B5EF4-FFF2-40B4-BE49-F238E27FC236}">
                <a16:creationId xmlns:a16="http://schemas.microsoft.com/office/drawing/2014/main" id="{5373C466-2196-2CC2-6AAD-DB706A9A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26" y="2597425"/>
            <a:ext cx="3310260" cy="40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B8051-60D2-8D1C-DDC8-7D49964AF4E6}"/>
              </a:ext>
            </a:extLst>
          </p:cNvPr>
          <p:cNvSpPr txBox="1"/>
          <p:nvPr/>
        </p:nvSpPr>
        <p:spPr>
          <a:xfrm>
            <a:off x="371061" y="265044"/>
            <a:ext cx="2650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Writing it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E04DE-704C-2704-0A98-5E8DCFE3288C}"/>
              </a:ext>
            </a:extLst>
          </p:cNvPr>
          <p:cNvSpPr txBox="1"/>
          <p:nvPr/>
        </p:nvSpPr>
        <p:spPr>
          <a:xfrm>
            <a:off x="371061" y="1563756"/>
            <a:ext cx="76541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question are you answering?</a:t>
            </a:r>
          </a:p>
          <a:p>
            <a:r>
              <a:rPr lang="en-US" sz="2400" dirty="0"/>
              <a:t>Experimental Design</a:t>
            </a:r>
          </a:p>
          <a:p>
            <a:r>
              <a:rPr lang="en-US" sz="2400" dirty="0"/>
              <a:t>Details of data set</a:t>
            </a:r>
          </a:p>
          <a:p>
            <a:r>
              <a:rPr lang="en-US" sz="2400" dirty="0"/>
              <a:t>Outline analytical approach</a:t>
            </a:r>
          </a:p>
          <a:p>
            <a:r>
              <a:rPr lang="en-US" sz="2400" dirty="0"/>
              <a:t>Outline likely sources of error</a:t>
            </a:r>
          </a:p>
          <a:p>
            <a:r>
              <a:rPr lang="en-US" sz="2400" dirty="0"/>
              <a:t>Always include variation /confidence limits on estimates</a:t>
            </a:r>
          </a:p>
          <a:p>
            <a:r>
              <a:rPr lang="en-US" sz="2400" dirty="0"/>
              <a:t>Discuss outliers/oddities</a:t>
            </a:r>
          </a:p>
          <a:p>
            <a:r>
              <a:rPr lang="en-US" sz="2400" dirty="0"/>
              <a:t>Include only the useful explorations – not all the dead ends!</a:t>
            </a:r>
          </a:p>
          <a:p>
            <a:r>
              <a:rPr lang="en-US" sz="2400" dirty="0"/>
              <a:t>Reference the approaches you use</a:t>
            </a:r>
          </a:p>
        </p:txBody>
      </p:sp>
    </p:spTree>
    <p:extLst>
      <p:ext uri="{BB962C8B-B14F-4D97-AF65-F5344CB8AC3E}">
        <p14:creationId xmlns:p14="http://schemas.microsoft.com/office/powerpoint/2010/main" val="130820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3C7EC5-AC9B-104D-CFEE-2DF5830DEA0A}"/>
              </a:ext>
            </a:extLst>
          </p:cNvPr>
          <p:cNvSpPr txBox="1"/>
          <p:nvPr/>
        </p:nvSpPr>
        <p:spPr>
          <a:xfrm>
            <a:off x="1155608" y="1254462"/>
            <a:ext cx="828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 data may not contain the answer.  A combination of some data and an aching desire for an answer does not ensure that a reasonable answer can be extracted from a given body of data</a:t>
            </a:r>
            <a:r>
              <a:rPr lang="en-US" sz="2400" dirty="0"/>
              <a:t>” John Tukey</a:t>
            </a:r>
          </a:p>
        </p:txBody>
      </p:sp>
      <p:pic>
        <p:nvPicPr>
          <p:cNvPr id="7170" name="Picture 2" descr="Photograph of John Wilder Tukey">
            <a:extLst>
              <a:ext uri="{FF2B5EF4-FFF2-40B4-BE49-F238E27FC236}">
                <a16:creationId xmlns:a16="http://schemas.microsoft.com/office/drawing/2014/main" id="{790997CE-8A75-49C4-77E9-BAC40D54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233" y="3106433"/>
            <a:ext cx="4845269" cy="34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759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A0A68BA-EEC1-7BCE-2EF4-B0E5D1A5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4" y="936034"/>
            <a:ext cx="6518276" cy="59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002CC-75A6-EF63-59DD-F271142B17CE}"/>
              </a:ext>
            </a:extLst>
          </p:cNvPr>
          <p:cNvSpPr txBox="1"/>
          <p:nvPr/>
        </p:nvSpPr>
        <p:spPr>
          <a:xfrm>
            <a:off x="7693846" y="5620434"/>
            <a:ext cx="465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Leek et al., (2015) What is the question? Science 347:1314-1315 DOI: 10.1126/science.aaa6146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47D1E-8404-1B82-3A5B-4C5B08043D58}"/>
              </a:ext>
            </a:extLst>
          </p:cNvPr>
          <p:cNvSpPr txBox="1"/>
          <p:nvPr/>
        </p:nvSpPr>
        <p:spPr>
          <a:xfrm>
            <a:off x="3899339" y="147145"/>
            <a:ext cx="338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Asking the right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2B7AC-4129-1A3A-BABC-6C1FF3534225}"/>
              </a:ext>
            </a:extLst>
          </p:cNvPr>
          <p:cNvSpPr txBox="1"/>
          <p:nvPr/>
        </p:nvSpPr>
        <p:spPr>
          <a:xfrm>
            <a:off x="7031421" y="1303283"/>
            <a:ext cx="48400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Exploratory – What is the pattern?</a:t>
            </a:r>
          </a:p>
          <a:p>
            <a:r>
              <a:rPr lang="en-US" dirty="0"/>
              <a:t>Inferential – What is correlated with the pattern? </a:t>
            </a:r>
          </a:p>
          <a:p>
            <a:r>
              <a:rPr lang="en-US" dirty="0"/>
              <a:t>		Is it seen in all datasets?</a:t>
            </a:r>
          </a:p>
          <a:p>
            <a:r>
              <a:rPr lang="en-US" dirty="0"/>
              <a:t>Predictive – Can one measure predict the other?</a:t>
            </a:r>
          </a:p>
          <a:p>
            <a:r>
              <a:rPr lang="en-US" dirty="0"/>
              <a:t>		 Test with a second dataset</a:t>
            </a:r>
          </a:p>
          <a:p>
            <a:r>
              <a:rPr lang="en-US" dirty="0"/>
              <a:t>Causal – What causes the relationship?</a:t>
            </a:r>
          </a:p>
          <a:p>
            <a:r>
              <a:rPr lang="en-US" dirty="0"/>
              <a:t>		Manipulate system to test</a:t>
            </a:r>
          </a:p>
          <a:p>
            <a:r>
              <a:rPr lang="en-US" dirty="0"/>
              <a:t>Mechanistic – How is the relationship produced?</a:t>
            </a:r>
          </a:p>
          <a:p>
            <a:r>
              <a:rPr lang="en-US" dirty="0"/>
              <a:t>		 Show deterministic link</a:t>
            </a:r>
          </a:p>
        </p:txBody>
      </p:sp>
    </p:spTree>
    <p:extLst>
      <p:ext uri="{BB962C8B-B14F-4D97-AF65-F5344CB8AC3E}">
        <p14:creationId xmlns:p14="http://schemas.microsoft.com/office/powerpoint/2010/main" val="408164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422F3-1A24-8467-6AA0-A2C9D21A0D0A}"/>
              </a:ext>
            </a:extLst>
          </p:cNvPr>
          <p:cNvSpPr txBox="1"/>
          <p:nvPr/>
        </p:nvSpPr>
        <p:spPr>
          <a:xfrm>
            <a:off x="861848" y="651641"/>
            <a:ext cx="6419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go from seeing a pattern to explaining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7C256-EF65-DDDE-F9BB-D84CD631AB18}"/>
              </a:ext>
            </a:extLst>
          </p:cNvPr>
          <p:cNvSpPr txBox="1"/>
          <p:nvPr/>
        </p:nvSpPr>
        <p:spPr>
          <a:xfrm>
            <a:off x="882868" y="1692165"/>
            <a:ext cx="5130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Tendancy</a:t>
            </a:r>
            <a:r>
              <a:rPr lang="en-US" dirty="0"/>
              <a:t> to complicate model by adding in more factors and parameters until it fits.</a:t>
            </a:r>
          </a:p>
          <a:p>
            <a:endParaRPr lang="en-US" dirty="0"/>
          </a:p>
        </p:txBody>
      </p:sp>
      <p:pic>
        <p:nvPicPr>
          <p:cNvPr id="6" name="Picture 2" descr="Layman's Introduction to Linear Regression | by Rishi Sidhu | Towards Data  Science">
            <a:extLst>
              <a:ext uri="{FF2B5EF4-FFF2-40B4-BE49-F238E27FC236}">
                <a16:creationId xmlns:a16="http://schemas.microsoft.com/office/drawing/2014/main" id="{EADBE1EB-D17A-04CF-2953-3AB00710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5" y="2007476"/>
            <a:ext cx="5774467" cy="37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E3A188-43FD-0342-0C54-252F124BF80D}"/>
              </a:ext>
            </a:extLst>
          </p:cNvPr>
          <p:cNvSpPr txBox="1"/>
          <p:nvPr/>
        </p:nvSpPr>
        <p:spPr>
          <a:xfrm>
            <a:off x="308474" y="368749"/>
            <a:ext cx="793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333333"/>
                </a:solidFill>
                <a:effectLst/>
              </a:rPr>
              <a:t> </a:t>
            </a:r>
            <a:r>
              <a:rPr lang="en-GB" sz="2400" b="1" dirty="0">
                <a:solidFill>
                  <a:srgbClr val="333333"/>
                </a:solidFill>
              </a:rPr>
              <a:t>A</a:t>
            </a:r>
            <a:r>
              <a:rPr lang="en-GB" sz="2400" b="1" i="0" dirty="0">
                <a:solidFill>
                  <a:srgbClr val="333333"/>
                </a:solidFill>
                <a:effectLst/>
              </a:rPr>
              <a:t>n analysis can be fully reproducible and still be wrong.</a:t>
            </a:r>
            <a:endParaRPr lang="en-US" sz="24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6744CE5-E89D-77CB-3CEE-F9F3DC68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350"/>
            <a:ext cx="12192000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0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E5398-EEE2-5A26-B2C7-6CA49369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2967054"/>
            <a:ext cx="60579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A7842-A2FD-594E-3420-07286E49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928954"/>
            <a:ext cx="6096000" cy="279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514B0-E5DA-4A3E-4890-F1E09119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15904"/>
            <a:ext cx="6083300" cy="279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C5239-2CEF-9D9D-F82D-19EE498669DC}"/>
              </a:ext>
            </a:extLst>
          </p:cNvPr>
          <p:cNvSpPr txBox="1"/>
          <p:nvPr/>
        </p:nvSpPr>
        <p:spPr>
          <a:xfrm>
            <a:off x="6729248" y="5984906"/>
            <a:ext cx="614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www.tylervigen.com</a:t>
            </a:r>
            <a:r>
              <a:rPr lang="en-US" dirty="0"/>
              <a:t>/spurious-correlations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9AD14-DD44-1D35-5745-03D6EF3CC6BE}"/>
              </a:ext>
            </a:extLst>
          </p:cNvPr>
          <p:cNvSpPr txBox="1"/>
          <p:nvPr/>
        </p:nvSpPr>
        <p:spPr>
          <a:xfrm>
            <a:off x="891552" y="1417594"/>
            <a:ext cx="400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Correlation without causation</a:t>
            </a:r>
          </a:p>
        </p:txBody>
      </p:sp>
    </p:spTree>
    <p:extLst>
      <p:ext uri="{BB962C8B-B14F-4D97-AF65-F5344CB8AC3E}">
        <p14:creationId xmlns:p14="http://schemas.microsoft.com/office/powerpoint/2010/main" val="4055095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P-hacking: Common mistakes and how to avoid them | by Fernando Duarte  Salhani | GetNinjas">
            <a:extLst>
              <a:ext uri="{FF2B5EF4-FFF2-40B4-BE49-F238E27FC236}">
                <a16:creationId xmlns:a16="http://schemas.microsoft.com/office/drawing/2014/main" id="{DFC6845E-9D89-2F30-8471-1912611E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2" y="1439869"/>
            <a:ext cx="7072676" cy="48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98957-93A7-2593-9743-988F8D4266F6}"/>
              </a:ext>
            </a:extLst>
          </p:cNvPr>
          <p:cNvSpPr txBox="1"/>
          <p:nvPr/>
        </p:nvSpPr>
        <p:spPr>
          <a:xfrm>
            <a:off x="637673" y="473151"/>
            <a:ext cx="200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Dredging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B7DCA-21BF-1E36-57AC-23C32219A8C7}"/>
              </a:ext>
            </a:extLst>
          </p:cNvPr>
          <p:cNvSpPr txBox="1"/>
          <p:nvPr/>
        </p:nvSpPr>
        <p:spPr>
          <a:xfrm>
            <a:off x="3127960" y="380817"/>
            <a:ext cx="731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torture the data enough, nature will always confess”</a:t>
            </a:r>
          </a:p>
          <a:p>
            <a:r>
              <a:rPr lang="en-US" dirty="0"/>
              <a:t>Ronald Coase</a:t>
            </a:r>
          </a:p>
        </p:txBody>
      </p:sp>
      <p:pic>
        <p:nvPicPr>
          <p:cNvPr id="14338" name="Picture 2" descr="p-hacking, or cheating on a p-value | Freakonometrics">
            <a:extLst>
              <a:ext uri="{FF2B5EF4-FFF2-40B4-BE49-F238E27FC236}">
                <a16:creationId xmlns:a16="http://schemas.microsoft.com/office/drawing/2014/main" id="{3897E720-DE03-0D0B-7BB5-BB801B88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24" y="2021306"/>
            <a:ext cx="5672738" cy="357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7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516FB-0886-EDF4-C52F-1146487EBACD}"/>
              </a:ext>
            </a:extLst>
          </p:cNvPr>
          <p:cNvSpPr txBox="1"/>
          <p:nvPr/>
        </p:nvSpPr>
        <p:spPr>
          <a:xfrm>
            <a:off x="413583" y="7567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pic>
        <p:nvPicPr>
          <p:cNvPr id="10242" name="Picture 2" descr="2048: Curve-Fitting - explain xkcd">
            <a:extLst>
              <a:ext uri="{FF2B5EF4-FFF2-40B4-BE49-F238E27FC236}">
                <a16:creationId xmlns:a16="http://schemas.microsoft.com/office/drawing/2014/main" id="{7B1FFAF6-4910-E87E-F29B-CA9526B1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0"/>
            <a:ext cx="432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A5F60-C318-B217-61B6-363BDA33F9E4}"/>
              </a:ext>
            </a:extLst>
          </p:cNvPr>
          <p:cNvSpPr txBox="1"/>
          <p:nvPr/>
        </p:nvSpPr>
        <p:spPr>
          <a:xfrm>
            <a:off x="413583" y="1366345"/>
            <a:ext cx="6544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try enough models on one set of data you will eventually find one that fits perfectly.  </a:t>
            </a:r>
          </a:p>
          <a:p>
            <a:endParaRPr lang="en-US" dirty="0"/>
          </a:p>
          <a:p>
            <a:r>
              <a:rPr lang="en-US" dirty="0"/>
              <a:t>However, it is unlikely to fit a second dataset and is likely to be mostly telling you about the pattern of noise in the first dataset.</a:t>
            </a:r>
          </a:p>
        </p:txBody>
      </p:sp>
    </p:spTree>
    <p:extLst>
      <p:ext uri="{BB962C8B-B14F-4D97-AF65-F5344CB8AC3E}">
        <p14:creationId xmlns:p14="http://schemas.microsoft.com/office/powerpoint/2010/main" val="23883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94D6C-D6C0-D184-4CF1-43CA334B0D0C}"/>
              </a:ext>
            </a:extLst>
          </p:cNvPr>
          <p:cNvSpPr txBox="1"/>
          <p:nvPr/>
        </p:nvSpPr>
        <p:spPr>
          <a:xfrm>
            <a:off x="644173" y="561198"/>
            <a:ext cx="142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N= 1 analysis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9260DAB-30D8-B89E-641C-D71867F3F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25" y="1772834"/>
            <a:ext cx="6337885" cy="468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55A8C5-0AA6-0ACD-99B4-2047E2C7CB42}"/>
              </a:ext>
            </a:extLst>
          </p:cNvPr>
          <p:cNvSpPr txBox="1"/>
          <p:nvPr/>
        </p:nvSpPr>
        <p:spPr>
          <a:xfrm>
            <a:off x="644173" y="930530"/>
            <a:ext cx="834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smaller the data set the easier it it to get a strong correlation and a simple model fit</a:t>
            </a:r>
          </a:p>
        </p:txBody>
      </p:sp>
    </p:spTree>
    <p:extLst>
      <p:ext uri="{BB962C8B-B14F-4D97-AF65-F5344CB8AC3E}">
        <p14:creationId xmlns:p14="http://schemas.microsoft.com/office/powerpoint/2010/main" val="3006477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833</Words>
  <Application>Microsoft Macintosh PowerPoint</Application>
  <PresentationFormat>Widescreen</PresentationFormat>
  <Paragraphs>135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Kidner</dc:creator>
  <cp:lastModifiedBy>Catherine Kidner</cp:lastModifiedBy>
  <cp:revision>1</cp:revision>
  <dcterms:created xsi:type="dcterms:W3CDTF">2022-11-11T11:48:29Z</dcterms:created>
  <dcterms:modified xsi:type="dcterms:W3CDTF">2022-11-11T17:06:16Z</dcterms:modified>
</cp:coreProperties>
</file>